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60" r:id="rId2"/>
    <p:sldId id="261" r:id="rId3"/>
    <p:sldId id="259" r:id="rId4"/>
    <p:sldId id="262" r:id="rId5"/>
  </p:sldIdLst>
  <p:sldSz cx="18288000" cy="10287000"/>
  <p:notesSz cx="6858000" cy="9144000"/>
  <p:embeddedFontLst>
    <p:embeddedFont>
      <p:font typeface="Open Sans Bold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" panose="020B0604020202020204" charset="0"/>
      <p:regular r:id="rId13"/>
      <p:bold r:id="rId14"/>
      <p:italic r:id="rId15"/>
      <p:boldItalic r:id="rId16"/>
    </p:embeddedFont>
    <p:embeddedFont>
      <p:font typeface="Anton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D14"/>
    <a:srgbClr val="0D5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88" autoAdjust="0"/>
  </p:normalViewPr>
  <p:slideViewPr>
    <p:cSldViewPr>
      <p:cViewPr varScale="1">
        <p:scale>
          <a:sx n="44" d="100"/>
          <a:sy n="44" d="100"/>
        </p:scale>
        <p:origin x="660" y="44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856E7-784C-4F2A-AA2C-549BEED71428}" type="datetimeFigureOut">
              <a:rPr lang="it-IT" smtClean="0"/>
              <a:t>20/02/2026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ECC47-D07E-4490-B972-AC49C8FA81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607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ECC47-D07E-4490-B972-AC49C8FA819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770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sv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BEB0F-6C41-DB12-117E-49C98E058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20181FD5-B92E-CC7D-09BB-C09D38268E88}"/>
              </a:ext>
            </a:extLst>
          </p:cNvPr>
          <p:cNvGrpSpPr/>
          <p:nvPr/>
        </p:nvGrpSpPr>
        <p:grpSpPr>
          <a:xfrm>
            <a:off x="0" y="0"/>
            <a:ext cx="18306522" cy="10287000"/>
            <a:chOff x="0" y="0"/>
            <a:chExt cx="18306522" cy="10287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47D644F-F918-A3A2-722C-374368E4E98C}"/>
                </a:ext>
              </a:extLst>
            </p:cNvPr>
            <p:cNvSpPr/>
            <p:nvPr/>
          </p:nvSpPr>
          <p:spPr>
            <a:xfrm>
              <a:off x="14699981" y="0"/>
              <a:ext cx="3606541" cy="10287000"/>
            </a:xfrm>
            <a:prstGeom prst="rect">
              <a:avLst/>
            </a:prstGeom>
            <a:solidFill>
              <a:srgbClr val="0D5EB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1" name="Picture 40" descr="A group of women in blue shirts&#10;&#10;AI-generated content may be incorrect.">
              <a:extLst>
                <a:ext uri="{FF2B5EF4-FFF2-40B4-BE49-F238E27FC236}">
                  <a16:creationId xmlns:a16="http://schemas.microsoft.com/office/drawing/2014/main" id="{D5004C98-40ED-0236-D676-C32D2B29D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699981" cy="10287000"/>
            </a:xfrm>
            <a:prstGeom prst="rect">
              <a:avLst/>
            </a:prstGeom>
          </p:spPr>
        </p:pic>
      </p:grpSp>
      <p:sp>
        <p:nvSpPr>
          <p:cNvPr id="22" name="Freeform 22">
            <a:extLst>
              <a:ext uri="{FF2B5EF4-FFF2-40B4-BE49-F238E27FC236}">
                <a16:creationId xmlns:a16="http://schemas.microsoft.com/office/drawing/2014/main" id="{BC2CD95E-3D45-B2EF-763C-DFC3AC74DC60}"/>
              </a:ext>
            </a:extLst>
          </p:cNvPr>
          <p:cNvSpPr/>
          <p:nvPr/>
        </p:nvSpPr>
        <p:spPr>
          <a:xfrm>
            <a:off x="11862341" y="220572"/>
            <a:ext cx="6487531" cy="1257862"/>
          </a:xfrm>
          <a:custGeom>
            <a:avLst/>
            <a:gdLst/>
            <a:ahLst/>
            <a:cxnLst/>
            <a:rect l="l" t="t" r="r" b="b"/>
            <a:pathLst>
              <a:path w="9148086" h="1257862">
                <a:moveTo>
                  <a:pt x="0" y="0"/>
                </a:moveTo>
                <a:lnTo>
                  <a:pt x="9148086" y="0"/>
                </a:lnTo>
                <a:lnTo>
                  <a:pt x="9148086" y="1257862"/>
                </a:lnTo>
                <a:lnTo>
                  <a:pt x="0" y="12578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 sz="2200" dirty="0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BBB463D9-6DDB-7731-67A0-5498463F1C09}"/>
              </a:ext>
            </a:extLst>
          </p:cNvPr>
          <p:cNvSpPr/>
          <p:nvPr/>
        </p:nvSpPr>
        <p:spPr>
          <a:xfrm>
            <a:off x="10039991" y="266700"/>
            <a:ext cx="1694809" cy="1257862"/>
          </a:xfrm>
          <a:custGeom>
            <a:avLst/>
            <a:gdLst/>
            <a:ahLst/>
            <a:cxnLst/>
            <a:rect l="l" t="t" r="r" b="b"/>
            <a:pathLst>
              <a:path w="1766612" h="1365543">
                <a:moveTo>
                  <a:pt x="0" y="0"/>
                </a:moveTo>
                <a:lnTo>
                  <a:pt x="1766612" y="0"/>
                </a:lnTo>
                <a:lnTo>
                  <a:pt x="1766612" y="1365543"/>
                </a:lnTo>
                <a:lnTo>
                  <a:pt x="0" y="13655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CCC4FDA0-C8CF-8325-5EB1-782A12019847}"/>
              </a:ext>
            </a:extLst>
          </p:cNvPr>
          <p:cNvSpPr txBox="1"/>
          <p:nvPr/>
        </p:nvSpPr>
        <p:spPr>
          <a:xfrm>
            <a:off x="6197787" y="7910978"/>
            <a:ext cx="3947968" cy="2064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</a:pPr>
            <a:r>
              <a:rPr lang="en-US" sz="2000" u="none" strike="noStrik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Per </a:t>
            </a:r>
            <a:r>
              <a:rPr lang="en-US" sz="2000" u="none" strike="noStrike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studenti</a:t>
            </a:r>
            <a:r>
              <a:rPr lang="en-US" sz="2000" u="none" strike="noStrik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u="none" strike="noStrike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dei</a:t>
            </a:r>
            <a:r>
              <a:rPr lang="en-US" sz="2000" u="none" strike="noStrik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u="none" strike="noStrike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CdL</a:t>
            </a:r>
            <a:r>
              <a:rPr lang="en-US" sz="2000" u="none" strike="noStrik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in </a:t>
            </a:r>
          </a:p>
          <a:p>
            <a:pPr marL="0" lvl="0" indent="0" algn="l">
              <a:lnSpc>
                <a:spcPct val="150000"/>
              </a:lnSpc>
            </a:pPr>
            <a:r>
              <a:rPr lang="en-US" sz="2400" b="1" u="none" strike="noStrike" dirty="0"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STA, SG, </a:t>
            </a:r>
            <a:r>
              <a:rPr lang="en-US" sz="2400" b="1" u="none" strike="noStrike" dirty="0" err="1"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Biologia</a:t>
            </a:r>
            <a:r>
              <a:rPr lang="en-US" sz="2400" b="1" u="none" strike="noStrike" dirty="0"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400" b="1" u="none" strike="noStrike" dirty="0" err="1"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Scienze</a:t>
            </a:r>
            <a:r>
              <a:rPr lang="en-US" sz="2400" b="1" u="none" strike="noStrike" dirty="0"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400" b="1" u="none" strike="noStrike" dirty="0" err="1"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Animali</a:t>
            </a:r>
            <a:r>
              <a:rPr lang="en-US" sz="2400" b="1" u="none" strike="noStrike" dirty="0"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400" b="1" u="none" strike="noStrike" dirty="0" err="1"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Biotecnologie</a:t>
            </a:r>
            <a:r>
              <a:rPr lang="en-US" sz="2400" b="1" u="none" strike="noStrike" dirty="0"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400" b="1" u="none" strike="noStrike" dirty="0" err="1"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Chimica</a:t>
            </a:r>
            <a:r>
              <a:rPr lang="en-US" sz="2400" b="1" u="none" strike="noStrike" dirty="0"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CTF, Farmacia</a:t>
            </a:r>
          </a:p>
        </p:txBody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EDDEFD3A-C459-63C5-D0B5-3E30ADBF4750}"/>
              </a:ext>
            </a:extLst>
          </p:cNvPr>
          <p:cNvSpPr txBox="1"/>
          <p:nvPr/>
        </p:nvSpPr>
        <p:spPr>
          <a:xfrm>
            <a:off x="381000" y="8452435"/>
            <a:ext cx="2326358" cy="1567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78"/>
              </a:lnSpc>
              <a:spcBef>
                <a:spcPct val="0"/>
              </a:spcBef>
            </a:pPr>
            <a:r>
              <a:rPr lang="en-US" sz="3099" u="none" strike="noStrike" dirty="0">
                <a:solidFill>
                  <a:srgbClr val="F8AD14"/>
                </a:solidFill>
                <a:latin typeface="Anton"/>
                <a:ea typeface="Anton"/>
                <a:cs typeface="Anton"/>
                <a:sym typeface="Anton"/>
              </a:rPr>
              <a:t>TROVERETE</a:t>
            </a:r>
          </a:p>
          <a:p>
            <a:pPr marL="0" lvl="0" indent="0" algn="ctr">
              <a:lnSpc>
                <a:spcPts val="327"/>
              </a:lnSpc>
              <a:spcBef>
                <a:spcPct val="0"/>
              </a:spcBef>
            </a:pPr>
            <a:endParaRPr lang="en-US" sz="3099" u="none" strike="noStrike" dirty="0">
              <a:solidFill>
                <a:srgbClr val="F8AD14"/>
              </a:solidFill>
              <a:latin typeface="Anton"/>
              <a:ea typeface="Anton"/>
              <a:cs typeface="Anton"/>
              <a:sym typeface="Anton"/>
            </a:endParaRPr>
          </a:p>
          <a:p>
            <a:pPr marL="0" lvl="0" indent="0" algn="ctr">
              <a:lnSpc>
                <a:spcPts val="2940"/>
              </a:lnSpc>
            </a:pPr>
            <a:r>
              <a:rPr lang="en-US" sz="2100" u="none" strike="noStrike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TOUTOR</a:t>
            </a:r>
          </a:p>
          <a:p>
            <a:pPr marL="0" lvl="0" indent="0" algn="ctr"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DOCENTI</a:t>
            </a:r>
            <a:endParaRPr lang="en-US" sz="2100" u="none" strike="noStrike" dirty="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  <a:p>
            <a:pPr marL="0" lvl="0" indent="0" algn="ctr">
              <a:lnSpc>
                <a:spcPts val="2940"/>
              </a:lnSpc>
            </a:pPr>
            <a:r>
              <a:rPr lang="en-US" sz="2100" u="none" strike="noStrike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TESTIMONIANZE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CB240DC-BC48-1184-AA2B-6BC9341C7DA2}"/>
              </a:ext>
            </a:extLst>
          </p:cNvPr>
          <p:cNvSpPr/>
          <p:nvPr/>
        </p:nvSpPr>
        <p:spPr>
          <a:xfrm>
            <a:off x="14292617" y="1699006"/>
            <a:ext cx="3863192" cy="6949693"/>
          </a:xfrm>
          <a:prstGeom prst="rect">
            <a:avLst/>
          </a:prstGeom>
          <a:solidFill>
            <a:srgbClr val="F8AD14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34DA42BA-68A8-FDD7-CBB7-C24EF7A718AC}"/>
              </a:ext>
            </a:extLst>
          </p:cNvPr>
          <p:cNvSpPr/>
          <p:nvPr/>
        </p:nvSpPr>
        <p:spPr>
          <a:xfrm>
            <a:off x="14941052" y="4198481"/>
            <a:ext cx="416880" cy="416880"/>
          </a:xfrm>
          <a:custGeom>
            <a:avLst/>
            <a:gdLst/>
            <a:ahLst/>
            <a:cxnLst/>
            <a:rect l="l" t="t" r="r" b="b"/>
            <a:pathLst>
              <a:path w="416880" h="416880">
                <a:moveTo>
                  <a:pt x="0" y="0"/>
                </a:moveTo>
                <a:lnTo>
                  <a:pt x="416880" y="0"/>
                </a:lnTo>
                <a:lnTo>
                  <a:pt x="416880" y="416880"/>
                </a:lnTo>
                <a:lnTo>
                  <a:pt x="0" y="4168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D8148F3B-0CC2-3AB9-933A-D799483BE783}"/>
              </a:ext>
            </a:extLst>
          </p:cNvPr>
          <p:cNvSpPr txBox="1"/>
          <p:nvPr/>
        </p:nvSpPr>
        <p:spPr>
          <a:xfrm>
            <a:off x="15490933" y="4152900"/>
            <a:ext cx="1946597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79"/>
              </a:lnSpc>
            </a:pPr>
            <a:r>
              <a:rPr lang="en-US" sz="2699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dalle</a:t>
            </a:r>
            <a:r>
              <a:rPr lang="en-US" sz="269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99" b="1" u="none" strike="noStrike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14.00</a:t>
            </a:r>
          </a:p>
        </p:txBody>
      </p:sp>
      <p:sp>
        <p:nvSpPr>
          <p:cNvPr id="49" name="Freeform 26">
            <a:extLst>
              <a:ext uri="{FF2B5EF4-FFF2-40B4-BE49-F238E27FC236}">
                <a16:creationId xmlns:a16="http://schemas.microsoft.com/office/drawing/2014/main" id="{86E92279-361D-BE4B-BA0D-52B2AB85D745}"/>
              </a:ext>
            </a:extLst>
          </p:cNvPr>
          <p:cNvSpPr/>
          <p:nvPr/>
        </p:nvSpPr>
        <p:spPr>
          <a:xfrm>
            <a:off x="14840475" y="6737915"/>
            <a:ext cx="416880" cy="416880"/>
          </a:xfrm>
          <a:custGeom>
            <a:avLst/>
            <a:gdLst/>
            <a:ahLst/>
            <a:cxnLst/>
            <a:rect l="l" t="t" r="r" b="b"/>
            <a:pathLst>
              <a:path w="416880" h="416880">
                <a:moveTo>
                  <a:pt x="0" y="0"/>
                </a:moveTo>
                <a:lnTo>
                  <a:pt x="416880" y="0"/>
                </a:lnTo>
                <a:lnTo>
                  <a:pt x="416880" y="416880"/>
                </a:lnTo>
                <a:lnTo>
                  <a:pt x="0" y="4168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0" name="TextBox 34">
            <a:extLst>
              <a:ext uri="{FF2B5EF4-FFF2-40B4-BE49-F238E27FC236}">
                <a16:creationId xmlns:a16="http://schemas.microsoft.com/office/drawing/2014/main" id="{80ED4F42-857D-847A-BAD8-1258B6AAB800}"/>
              </a:ext>
            </a:extLst>
          </p:cNvPr>
          <p:cNvSpPr txBox="1"/>
          <p:nvPr/>
        </p:nvSpPr>
        <p:spPr>
          <a:xfrm>
            <a:off x="15437034" y="6117703"/>
            <a:ext cx="2527116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779"/>
              </a:lnSpc>
            </a:pPr>
            <a:r>
              <a:rPr lang="en-US" sz="2699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dalle</a:t>
            </a:r>
            <a:r>
              <a:rPr lang="en-US" sz="269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99" b="1" u="none" strike="noStrike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9 </a:t>
            </a:r>
            <a:r>
              <a:rPr lang="en-US" sz="2699" b="1" u="none" strike="noStrike" dirty="0" err="1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presso</a:t>
            </a:r>
            <a:r>
              <a:rPr lang="en-US" sz="2699" b="1" u="none" strike="noStrike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99" b="1" u="none" strike="noStrike" dirty="0" err="1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Scienze</a:t>
            </a:r>
            <a:r>
              <a:rPr lang="en-US" sz="2699" b="1" u="none" strike="noStrike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99" b="1" u="none" strike="noStrike" dirty="0" err="1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della</a:t>
            </a:r>
            <a:r>
              <a:rPr lang="en-US" sz="2699" b="1" u="none" strike="noStrike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Terra</a:t>
            </a:r>
            <a:endParaRPr lang="en-US" sz="2699" b="1" u="none" strike="noStrike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80B9F1C0-D2E3-7D63-9998-71AC40081EF2}"/>
              </a:ext>
            </a:extLst>
          </p:cNvPr>
          <p:cNvSpPr/>
          <p:nvPr/>
        </p:nvSpPr>
        <p:spPr>
          <a:xfrm>
            <a:off x="14667889" y="4762500"/>
            <a:ext cx="665410" cy="1023708"/>
          </a:xfrm>
          <a:custGeom>
            <a:avLst/>
            <a:gdLst/>
            <a:ahLst/>
            <a:cxnLst/>
            <a:rect l="l" t="t" r="r" b="b"/>
            <a:pathLst>
              <a:path w="665410" h="1023708">
                <a:moveTo>
                  <a:pt x="0" y="0"/>
                </a:moveTo>
                <a:lnTo>
                  <a:pt x="665410" y="0"/>
                </a:lnTo>
                <a:lnTo>
                  <a:pt x="665410" y="1023708"/>
                </a:lnTo>
                <a:lnTo>
                  <a:pt x="0" y="10237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66FC7839-4D67-D93A-F11D-0696D9968CA2}"/>
              </a:ext>
            </a:extLst>
          </p:cNvPr>
          <p:cNvSpPr txBox="1"/>
          <p:nvPr/>
        </p:nvSpPr>
        <p:spPr>
          <a:xfrm>
            <a:off x="15675721" y="5143500"/>
            <a:ext cx="1812925" cy="485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05"/>
              </a:lnSpc>
              <a:spcBef>
                <a:spcPct val="0"/>
              </a:spcBef>
            </a:pPr>
            <a:r>
              <a:rPr lang="en-US" sz="3399" u="none" strike="noStrike" dirty="0">
                <a:solidFill>
                  <a:srgbClr val="A1245F"/>
                </a:solidFill>
                <a:latin typeface="Anton"/>
                <a:ea typeface="Anton"/>
                <a:cs typeface="Anton"/>
                <a:sym typeface="Anton"/>
              </a:rPr>
              <a:t>AREA FOOD</a:t>
            </a: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3C04C68B-903F-D78A-88CA-5324578B7C39}"/>
              </a:ext>
            </a:extLst>
          </p:cNvPr>
          <p:cNvSpPr/>
          <p:nvPr/>
        </p:nvSpPr>
        <p:spPr>
          <a:xfrm>
            <a:off x="14707757" y="7615141"/>
            <a:ext cx="735776" cy="690710"/>
          </a:xfrm>
          <a:custGeom>
            <a:avLst/>
            <a:gdLst/>
            <a:ahLst/>
            <a:cxnLst/>
            <a:rect l="l" t="t" r="r" b="b"/>
            <a:pathLst>
              <a:path w="735776" h="690710">
                <a:moveTo>
                  <a:pt x="0" y="0"/>
                </a:moveTo>
                <a:lnTo>
                  <a:pt x="735776" y="0"/>
                </a:lnTo>
                <a:lnTo>
                  <a:pt x="735776" y="690710"/>
                </a:lnTo>
                <a:lnTo>
                  <a:pt x="0" y="6907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F5841674-410C-E0BB-B9ED-AD6144497CFD}"/>
              </a:ext>
            </a:extLst>
          </p:cNvPr>
          <p:cNvSpPr txBox="1"/>
          <p:nvPr/>
        </p:nvSpPr>
        <p:spPr>
          <a:xfrm>
            <a:off x="15686577" y="7723831"/>
            <a:ext cx="2277573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705"/>
              </a:lnSpc>
              <a:spcBef>
                <a:spcPct val="0"/>
              </a:spcBef>
            </a:pPr>
            <a:r>
              <a:rPr lang="en-US" sz="3399" u="none" strike="noStrike" dirty="0">
                <a:solidFill>
                  <a:srgbClr val="A1245F"/>
                </a:solidFill>
                <a:latin typeface="Anton"/>
                <a:ea typeface="Anton"/>
                <a:cs typeface="Anton"/>
                <a:sym typeface="Anton"/>
              </a:rPr>
              <a:t>AREA DRUG</a:t>
            </a:r>
          </a:p>
        </p:txBody>
      </p:sp>
      <p:sp>
        <p:nvSpPr>
          <p:cNvPr id="38" name="TextBox 31">
            <a:extLst>
              <a:ext uri="{FF2B5EF4-FFF2-40B4-BE49-F238E27FC236}">
                <a16:creationId xmlns:a16="http://schemas.microsoft.com/office/drawing/2014/main" id="{B2F58ED8-DEB3-8E32-244E-7EDEE0278F8C}"/>
              </a:ext>
            </a:extLst>
          </p:cNvPr>
          <p:cNvSpPr txBox="1"/>
          <p:nvPr/>
        </p:nvSpPr>
        <p:spPr>
          <a:xfrm>
            <a:off x="14420850" y="1866900"/>
            <a:ext cx="3638550" cy="2024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dirty="0">
                <a:solidFill>
                  <a:srgbClr val="A1245F"/>
                </a:solidFill>
                <a:latin typeface="Anton"/>
                <a:sym typeface="Open Sans Bold"/>
              </a:rPr>
              <a:t>PRESENTAZIONE DEI CORSI DI LAUREA MAGISTRALE </a:t>
            </a:r>
          </a:p>
          <a:p>
            <a:pPr algn="ctr">
              <a:lnSpc>
                <a:spcPts val="3705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dirty="0">
                <a:solidFill>
                  <a:schemeClr val="bg1"/>
                </a:solidFill>
                <a:latin typeface="Anton"/>
                <a:sym typeface="Open Sans Bold"/>
              </a:rPr>
              <a:t>AULA</a:t>
            </a:r>
            <a:r>
              <a:rPr lang="en-US" sz="2700" b="1" u="none" strike="noStrike" dirty="0"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700" dirty="0">
                <a:solidFill>
                  <a:schemeClr val="bg1"/>
                </a:solidFill>
                <a:latin typeface="Anton"/>
                <a:sym typeface="Open Sans Bold"/>
              </a:rPr>
              <a:t>R  </a:t>
            </a:r>
          </a:p>
          <a:p>
            <a:pPr algn="ctr">
              <a:lnSpc>
                <a:spcPts val="3705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dirty="0" err="1">
                <a:solidFill>
                  <a:schemeClr val="bg1"/>
                </a:solidFill>
                <a:latin typeface="Anton"/>
                <a:sym typeface="Open Sans Bold"/>
              </a:rPr>
              <a:t>Plesso</a:t>
            </a:r>
            <a:r>
              <a:rPr lang="en-US" sz="2700" dirty="0">
                <a:solidFill>
                  <a:schemeClr val="bg1"/>
                </a:solidFill>
                <a:latin typeface="Anton"/>
                <a:sym typeface="Open Sans Bold"/>
              </a:rPr>
              <a:t> delle </a:t>
            </a:r>
            <a:r>
              <a:rPr lang="en-US" sz="2700" dirty="0" err="1">
                <a:solidFill>
                  <a:schemeClr val="bg1"/>
                </a:solidFill>
                <a:latin typeface="Anton"/>
                <a:sym typeface="Open Sans Bold"/>
              </a:rPr>
              <a:t>Scienze</a:t>
            </a:r>
            <a:endParaRPr lang="en-US" sz="2700" dirty="0">
              <a:solidFill>
                <a:schemeClr val="bg1"/>
              </a:solidFill>
              <a:latin typeface="Anton"/>
              <a:sym typeface="Open Sans Bold"/>
            </a:endParaRPr>
          </a:p>
        </p:txBody>
      </p:sp>
      <p:sp>
        <p:nvSpPr>
          <p:cNvPr id="53" name="Freeform 29">
            <a:extLst>
              <a:ext uri="{FF2B5EF4-FFF2-40B4-BE49-F238E27FC236}">
                <a16:creationId xmlns:a16="http://schemas.microsoft.com/office/drawing/2014/main" id="{26848D0C-9957-A229-63A0-DFB5E32F46B7}"/>
              </a:ext>
            </a:extLst>
          </p:cNvPr>
          <p:cNvSpPr/>
          <p:nvPr/>
        </p:nvSpPr>
        <p:spPr>
          <a:xfrm>
            <a:off x="9067800" y="7658100"/>
            <a:ext cx="947742" cy="592339"/>
          </a:xfrm>
          <a:custGeom>
            <a:avLst/>
            <a:gdLst/>
            <a:ahLst/>
            <a:cxnLst/>
            <a:rect l="l" t="t" r="r" b="b"/>
            <a:pathLst>
              <a:path w="947742" h="592339">
                <a:moveTo>
                  <a:pt x="0" y="0"/>
                </a:moveTo>
                <a:lnTo>
                  <a:pt x="947742" y="0"/>
                </a:lnTo>
                <a:lnTo>
                  <a:pt x="947742" y="592339"/>
                </a:lnTo>
                <a:lnTo>
                  <a:pt x="0" y="5923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5" name="Freeform 24">
            <a:extLst>
              <a:ext uri="{FF2B5EF4-FFF2-40B4-BE49-F238E27FC236}">
                <a16:creationId xmlns:a16="http://schemas.microsoft.com/office/drawing/2014/main" id="{828B9478-7B4D-174C-A4E9-8C5E8CB1F0FF}"/>
              </a:ext>
            </a:extLst>
          </p:cNvPr>
          <p:cNvSpPr/>
          <p:nvPr/>
        </p:nvSpPr>
        <p:spPr>
          <a:xfrm>
            <a:off x="8160719" y="3238500"/>
            <a:ext cx="3955081" cy="1849936"/>
          </a:xfrm>
          <a:custGeom>
            <a:avLst/>
            <a:gdLst/>
            <a:ahLst/>
            <a:cxnLst/>
            <a:rect l="l" t="t" r="r" b="b"/>
            <a:pathLst>
              <a:path w="2951600" h="965978">
                <a:moveTo>
                  <a:pt x="0" y="0"/>
                </a:moveTo>
                <a:lnTo>
                  <a:pt x="2951600" y="0"/>
                </a:lnTo>
                <a:lnTo>
                  <a:pt x="2951600" y="965978"/>
                </a:lnTo>
                <a:lnTo>
                  <a:pt x="0" y="96597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06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C2F786-746B-9B93-7FD5-D76055A01A42}"/>
              </a:ext>
            </a:extLst>
          </p:cNvPr>
          <p:cNvSpPr txBox="1"/>
          <p:nvPr/>
        </p:nvSpPr>
        <p:spPr>
          <a:xfrm>
            <a:off x="304800" y="0"/>
            <a:ext cx="17678400" cy="10306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2500" b="1" dirty="0">
                <a:latin typeface="Calibri" panose="020F0502020204030204" pitchFamily="34" charset="0"/>
                <a:cs typeface="Times New Roman" panose="02020603050405020304" pitchFamily="18" charset="0"/>
              </a:rPr>
              <a:t>Dipartimento di Scienze degli Alimenti e del Farmaco: Presentazione dei corsi di Laurea Magistrale – </a:t>
            </a:r>
            <a:r>
              <a:rPr lang="it-IT" sz="36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Area Food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2500" b="1" dirty="0">
                <a:latin typeface="Calibri" panose="020F0502020204030204" pitchFamily="34" charset="0"/>
                <a:cs typeface="Times New Roman" panose="02020603050405020304" pitchFamily="18" charset="0"/>
              </a:rPr>
              <a:t>Data:10 Marzo 2026</a:t>
            </a:r>
            <a:endParaRPr lang="it-IT" sz="2500" dirty="0"/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2500" b="1" dirty="0">
                <a:latin typeface="Calibri" panose="020F0502020204030204" pitchFamily="34" charset="0"/>
                <a:cs typeface="Times New Roman" panose="02020603050405020304" pitchFamily="18" charset="0"/>
              </a:rPr>
              <a:t>Orario: 14 - 18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2500" b="1" dirty="0">
                <a:latin typeface="Calibri" panose="020F0502020204030204" pitchFamily="34" charset="0"/>
                <a:cs typeface="Times New Roman" panose="02020603050405020304" pitchFamily="18" charset="0"/>
              </a:rPr>
              <a:t>Aula: R – Plesso delle Scienze Campus di Scienze e Tecnologie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it-IT" sz="2000" dirty="0"/>
          </a:p>
          <a:p>
            <a:r>
              <a:rPr lang="it-IT" sz="2500" dirty="0"/>
              <a:t>Presentazione dei corsi di laure magistrale:</a:t>
            </a:r>
          </a:p>
          <a:p>
            <a:r>
              <a:rPr lang="it-IT" sz="2500" dirty="0"/>
              <a:t>- Scienze e tecnologie alimentari (STA)</a:t>
            </a:r>
          </a:p>
          <a:p>
            <a:r>
              <a:rPr lang="it-IT" sz="2500" dirty="0"/>
              <a:t>- Scienze della nutrizione umana (SNU)</a:t>
            </a:r>
          </a:p>
          <a:p>
            <a:r>
              <a:rPr lang="it-IT" sz="2500" dirty="0"/>
              <a:t>- Food </a:t>
            </a:r>
            <a:r>
              <a:rPr lang="it-IT" sz="2500" dirty="0" err="1"/>
              <a:t>safety</a:t>
            </a:r>
            <a:r>
              <a:rPr lang="it-IT" sz="2500" dirty="0"/>
              <a:t> and food risk management (FS&amp;FRM)</a:t>
            </a:r>
          </a:p>
          <a:p>
            <a:endParaRPr lang="it-IT" sz="2000" dirty="0"/>
          </a:p>
          <a:p>
            <a:r>
              <a:rPr lang="it-IT" sz="2500" dirty="0"/>
              <a:t>Verranno inoltre presentati:</a:t>
            </a:r>
          </a:p>
          <a:p>
            <a:pPr marL="457200" indent="-457200">
              <a:buFontTx/>
              <a:buChar char="-"/>
            </a:pPr>
            <a:r>
              <a:rPr lang="it-IT" sz="2500" dirty="0"/>
              <a:t>il corso di laurea in Food sciences for </a:t>
            </a:r>
            <a:r>
              <a:rPr lang="it-IT" sz="2500" dirty="0" err="1"/>
              <a:t>innovation</a:t>
            </a:r>
            <a:r>
              <a:rPr lang="it-IT" sz="2500" dirty="0"/>
              <a:t> and </a:t>
            </a:r>
            <a:r>
              <a:rPr lang="it-IT" sz="2500" dirty="0" err="1"/>
              <a:t>authenticity</a:t>
            </a:r>
            <a:r>
              <a:rPr lang="it-IT" sz="2500" dirty="0"/>
              <a:t>, corso inter-ateneo, istituito tra la Libera Università di Bolzano (sede amministrativa), e le Università degli Studi di Udine e Parma.</a:t>
            </a:r>
          </a:p>
          <a:p>
            <a:pPr marL="457200" indent="-457200">
              <a:buFontTx/>
              <a:buChar char="-"/>
            </a:pPr>
            <a:r>
              <a:rPr lang="it-IT" sz="2500" dirty="0"/>
              <a:t>il corso di laurea in Produzioni animali innovative e sostenibili (PAIS), istituito dal Dipartimento di Scienze Medico – Veterinarie dell’Università di Parma.</a:t>
            </a:r>
          </a:p>
          <a:p>
            <a:endParaRPr lang="it-IT" sz="2500" dirty="0"/>
          </a:p>
          <a:p>
            <a:r>
              <a:rPr lang="it-IT" sz="2500" dirty="0"/>
              <a:t>Per far conoscere al meglio i corsi di laurea agli studenti, saranno organizzate delle presentazioni a cura di:</a:t>
            </a:r>
          </a:p>
          <a:p>
            <a:r>
              <a:rPr lang="it-IT" sz="2500" b="1" dirty="0"/>
              <a:t>1) Docenti</a:t>
            </a:r>
            <a:endParaRPr lang="it-IT" sz="25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500" dirty="0"/>
              <a:t>Presentazione del piano di studi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500" dirty="0"/>
              <a:t>Modalità di accesso ai corsi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500" dirty="0"/>
              <a:t>Opportunità lavorative legate al percorso di studi</a:t>
            </a:r>
          </a:p>
          <a:p>
            <a:r>
              <a:rPr lang="it-IT" sz="2500" b="1" dirty="0"/>
              <a:t>2) Testimonianze di studenti ed ex-studenti</a:t>
            </a:r>
            <a:endParaRPr lang="it-IT" sz="25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500" dirty="0"/>
              <a:t>Condivisione dell’esperienza personale nel corso di laurea scelto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500" dirty="0"/>
              <a:t>Illustrazione di attività pratiche svolte in laboratori di ricerca o in azienda durante tirocini</a:t>
            </a:r>
          </a:p>
          <a:p>
            <a:r>
              <a:rPr lang="it-IT" sz="2500" dirty="0"/>
              <a:t>Gli studenti, ex-studenti, i Tutor e i Docenti saranno disponibili a rispondere ai quesiti o ai dubbi che si presenteranno.</a:t>
            </a:r>
          </a:p>
        </p:txBody>
      </p:sp>
    </p:spTree>
    <p:extLst>
      <p:ext uri="{BB962C8B-B14F-4D97-AF65-F5344CB8AC3E}">
        <p14:creationId xmlns:p14="http://schemas.microsoft.com/office/powerpoint/2010/main" val="114374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296745"/>
            <a:ext cx="18074640" cy="94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it-IT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Dipartimento di Scienze degli Alimenti e del Farmaco</a:t>
            </a:r>
            <a:r>
              <a:rPr lang="it-IT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Presentazione dei corsi di Laurea Magistrale – </a:t>
            </a:r>
            <a:r>
              <a:rPr lang="it-IT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 </a:t>
            </a:r>
            <a:r>
              <a:rPr lang="it-IT" sz="32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</a:t>
            </a:r>
            <a:endParaRPr lang="it-IT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it-IT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Orario: </a:t>
            </a:r>
            <a:r>
              <a:rPr lang="it-IT" sz="27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it-IT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13</a:t>
            </a:r>
            <a:endParaRPr lang="it-IT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it-IT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Destinatari: Studentesse e Studenti del terzo anno dei corsi di laurea triennali in: Scienze e Tecnologie Chimiche (L-27), Scienze e Tecnologie Farmaceutiche (L-29), o a Studenti del quinto anno dei corsi di laurea Magistrale a Ciclo Unico in Farmacia o CTF (LM-13). Inoltre, il bacino d’utenza potrebbe riguardare anche studentesse e studenti del terzo anno di Biotecnologie (L02) che abbiano acquisito almeno 60 CFU in discipline scientifiche di base (CHEM-01/A-CHEM-01/B, BIOS-06/A-BIOS-09/A, BIOS-11/A, BIOS-12/A, BIOS-13/A, BIOS-15/A, MEDS-03/A) di cui almeno 25 CFU nei seguenti settori scientifico disciplinari CHEM-01/a-CHEM-01/B.</a:t>
            </a:r>
            <a:endParaRPr lang="it-IT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it-IT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progetto proposto ha l’obiettivo di presentare agli studenti il nuovo corso di laurea magistrale in “Advanced </a:t>
            </a:r>
            <a:r>
              <a:rPr lang="it-IT" sz="2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Molecular</a:t>
            </a:r>
            <a:r>
              <a:rPr lang="it-IT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Sciences</a:t>
            </a:r>
            <a:r>
              <a:rPr lang="it-IT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it-IT" sz="2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it-IT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</a:t>
            </a:r>
            <a:r>
              <a:rPr lang="it-IT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 Questo innovativo percorso di studi, erogato interamente in lingua inglese, rappresenta una significativa novità nell’offerta formativa del Dipartimento di Scienze degli Alimenti e del Farmaco, presso cui il corso è incardinato. Proprio per la sua unicità, è fondamentale promuoverlo in modo dettagliato ed efficace agli studenti interessati. La presentazione, moderata dal responsabile dell’orientamento, prevede una prima parte introduttiva a cura dei docenti che hanno ideato e sviluppato il corso di laurea. Durante questa sessione verranno illustrati il piano di studi, i requisiti di accesso e le prospettive occupazionali offerte dal percorso formativo. Successivamente, interverranno alcuni rappresentanti degli stakeholder, che potrebbero collaborare con i futuri laureati di questo corso, evidenziando le opportunità professionali concrete che esso potrà offrire. </a:t>
            </a:r>
          </a:p>
          <a:p>
            <a:pPr algn="just">
              <a:lnSpc>
                <a:spcPct val="107000"/>
              </a:lnSpc>
            </a:pPr>
            <a:endParaRPr lang="it-IT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it-IT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termine dell’incontro, tutti i partecipanti saranno a disposizione per rispondere alle domande e ai dubbi degli studenti riguardo il nuovo corso. </a:t>
            </a:r>
          </a:p>
        </p:txBody>
      </p:sp>
    </p:spTree>
    <p:extLst>
      <p:ext uri="{BB962C8B-B14F-4D97-AF65-F5344CB8AC3E}">
        <p14:creationId xmlns:p14="http://schemas.microsoft.com/office/powerpoint/2010/main" val="234557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33500"/>
            <a:ext cx="15167154" cy="864147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0" y="296745"/>
            <a:ext cx="18074640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it-IT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Dipartimento di Scienze degli Alimenti e del Farmaco</a:t>
            </a:r>
            <a:r>
              <a:rPr lang="it-IT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Presentazione dei corsi di Laurea Magistrale – </a:t>
            </a:r>
            <a:r>
              <a:rPr lang="it-IT" sz="3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 </a:t>
            </a:r>
            <a:r>
              <a:rPr lang="it-IT" sz="30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</a:t>
            </a:r>
            <a:endParaRPr lang="it-IT" sz="27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250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605</Words>
  <Application>Microsoft Office PowerPoint</Application>
  <PresentationFormat>Personalizzato</PresentationFormat>
  <Paragraphs>45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2" baseType="lpstr">
      <vt:lpstr>Open Sans Bold</vt:lpstr>
      <vt:lpstr>Calibri</vt:lpstr>
      <vt:lpstr>Open Sans</vt:lpstr>
      <vt:lpstr>Anton</vt:lpstr>
      <vt:lpstr>Aptos</vt:lpstr>
      <vt:lpstr>Times New Roman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 studenti dei CdL in STA, SG, Biologia, Biotecnologie, Chimica, CTF, Farmacia</dc:title>
  <cp:lastModifiedBy>marti</cp:lastModifiedBy>
  <cp:revision>14</cp:revision>
  <dcterms:created xsi:type="dcterms:W3CDTF">2006-08-16T00:00:00Z</dcterms:created>
  <dcterms:modified xsi:type="dcterms:W3CDTF">2026-02-20T08:27:01Z</dcterms:modified>
  <dc:identifier>DAGgOEq6Cpg</dc:identifier>
</cp:coreProperties>
</file>