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615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3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52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81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9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32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07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41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83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70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08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8233-C1B1-0F46-8A6D-1BB3C0573AA4}" type="datetimeFigureOut">
              <a:rPr lang="es-ES" smtClean="0"/>
              <a:t>20/03/17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753A-E8E2-C24F-9819-8C4604F77AE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0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18597"/>
              </p:ext>
            </p:extLst>
          </p:nvPr>
        </p:nvGraphicFramePr>
        <p:xfrm>
          <a:off x="1322826" y="579635"/>
          <a:ext cx="6096000" cy="512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22-May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23-May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24-May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  9.30-10.30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Tema 1</a:t>
                      </a:r>
                    </a:p>
                    <a:p>
                      <a:r>
                        <a:rPr lang="es-ES" dirty="0" err="1" smtClean="0"/>
                        <a:t>Structural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bioinformatics</a:t>
                      </a:r>
                      <a:endParaRPr lang="es-ES" dirty="0" smtClean="0"/>
                    </a:p>
                    <a:p>
                      <a:r>
                        <a:rPr lang="es-ES" sz="1400" dirty="0" err="1" smtClean="0"/>
                        <a:t>Protein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structure</a:t>
                      </a:r>
                      <a:endParaRPr lang="es-ES" sz="1400" dirty="0" smtClean="0"/>
                    </a:p>
                    <a:p>
                      <a:r>
                        <a:rPr lang="es-ES" sz="1400" dirty="0" err="1" smtClean="0"/>
                        <a:t>Structural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databases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10.30-11.30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Resources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for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graphical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display</a:t>
                      </a:r>
                      <a:endParaRPr lang="es-ES" sz="1400" dirty="0" smtClean="0"/>
                    </a:p>
                    <a:p>
                      <a:r>
                        <a:rPr lang="es-ES" sz="1400" dirty="0" err="1" smtClean="0"/>
                        <a:t>Protein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Structure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prediction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Tema 2</a:t>
                      </a:r>
                    </a:p>
                    <a:p>
                      <a:r>
                        <a:rPr lang="es-ES" dirty="0" smtClean="0"/>
                        <a:t>Molecular </a:t>
                      </a:r>
                      <a:r>
                        <a:rPr lang="es-ES" dirty="0" err="1" smtClean="0"/>
                        <a:t>recognition</a:t>
                      </a:r>
                      <a:endParaRPr lang="es-ES" dirty="0" smtClean="0"/>
                    </a:p>
                    <a:p>
                      <a:r>
                        <a:rPr lang="es-ES" sz="1400" dirty="0" smtClean="0"/>
                        <a:t>Fundamentals</a:t>
                      </a:r>
                    </a:p>
                    <a:p>
                      <a:r>
                        <a:rPr lang="es-ES" sz="1400" dirty="0" smtClean="0"/>
                        <a:t>Target </a:t>
                      </a:r>
                      <a:r>
                        <a:rPr lang="es-ES" sz="1400" dirty="0" err="1" smtClean="0"/>
                        <a:t>bindability</a:t>
                      </a:r>
                      <a:r>
                        <a:rPr lang="es-ES" sz="1400" dirty="0" smtClean="0"/>
                        <a:t> and druggability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Tema 3</a:t>
                      </a:r>
                    </a:p>
                    <a:p>
                      <a:r>
                        <a:rPr lang="es-ES" dirty="0" err="1" smtClean="0"/>
                        <a:t>Chemoinformatics</a:t>
                      </a:r>
                      <a:endParaRPr lang="es-ES" dirty="0" smtClean="0"/>
                    </a:p>
                    <a:p>
                      <a:r>
                        <a:rPr lang="es-ES" sz="1400" dirty="0" err="1" smtClean="0"/>
                        <a:t>Description</a:t>
                      </a:r>
                      <a:r>
                        <a:rPr lang="es-ES" sz="1400" dirty="0" smtClean="0"/>
                        <a:t> of </a:t>
                      </a:r>
                      <a:r>
                        <a:rPr lang="es-ES" sz="1400" dirty="0" err="1" smtClean="0"/>
                        <a:t>chemical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structures</a:t>
                      </a:r>
                      <a:endParaRPr lang="es-ES" sz="1400" dirty="0" smtClean="0"/>
                    </a:p>
                    <a:p>
                      <a:r>
                        <a:rPr lang="es-ES" sz="1400" dirty="0" smtClean="0"/>
                        <a:t>QM vs MM</a:t>
                      </a:r>
                    </a:p>
                    <a:p>
                      <a:r>
                        <a:rPr lang="es-ES" sz="1400" dirty="0" smtClean="0"/>
                        <a:t>ADMET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11.30-12.30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Comp. </a:t>
                      </a:r>
                      <a:r>
                        <a:rPr lang="es-ES" dirty="0" err="1" smtClean="0"/>
                        <a:t>Lab</a:t>
                      </a:r>
                      <a:endParaRPr lang="es-ES" dirty="0" smtClean="0"/>
                    </a:p>
                    <a:p>
                      <a:r>
                        <a:rPr lang="es-ES" sz="1400" dirty="0" err="1" smtClean="0"/>
                        <a:t>Uniprot</a:t>
                      </a:r>
                      <a:endParaRPr lang="es-ES" sz="1400" dirty="0" smtClean="0"/>
                    </a:p>
                    <a:p>
                      <a:r>
                        <a:rPr lang="es-ES" sz="1400" dirty="0" smtClean="0"/>
                        <a:t>PDB</a:t>
                      </a:r>
                    </a:p>
                    <a:p>
                      <a:r>
                        <a:rPr lang="es-ES" sz="1400" dirty="0" err="1" smtClean="0"/>
                        <a:t>Blast</a:t>
                      </a:r>
                      <a:endParaRPr lang="es-ES" sz="1400" dirty="0" smtClean="0"/>
                    </a:p>
                    <a:p>
                      <a:r>
                        <a:rPr lang="es-ES" sz="1400" dirty="0" err="1" smtClean="0"/>
                        <a:t>Pymol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Comp. </a:t>
                      </a:r>
                      <a:r>
                        <a:rPr lang="es-ES" dirty="0" err="1" smtClean="0"/>
                        <a:t>Lab</a:t>
                      </a:r>
                      <a:endParaRPr lang="es-ES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Swissmodel</a:t>
                      </a:r>
                      <a:endParaRPr kumimoji="0" lang="es-E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Pymol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Comp. </a:t>
                      </a:r>
                      <a:r>
                        <a:rPr lang="es-ES" dirty="0" err="1" smtClean="0"/>
                        <a:t>Lab</a:t>
                      </a:r>
                      <a:endParaRPr lang="es-ES" dirty="0" smtClean="0"/>
                    </a:p>
                    <a:p>
                      <a:r>
                        <a:rPr lang="es-ES" sz="1400" dirty="0" err="1" smtClean="0"/>
                        <a:t>Ligand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databases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81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076979"/>
              </p:ext>
            </p:extLst>
          </p:nvPr>
        </p:nvGraphicFramePr>
        <p:xfrm>
          <a:off x="1066617" y="853513"/>
          <a:ext cx="6096000" cy="533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29-May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30-May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31-May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  9.30-10.30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Tema 4</a:t>
                      </a:r>
                    </a:p>
                    <a:p>
                      <a:r>
                        <a:rPr lang="es-ES" dirty="0" smtClean="0"/>
                        <a:t>SAR</a:t>
                      </a:r>
                    </a:p>
                    <a:p>
                      <a:r>
                        <a:rPr lang="es-ES" sz="1400" dirty="0" err="1" smtClean="0"/>
                        <a:t>Introduction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to</a:t>
                      </a:r>
                      <a:r>
                        <a:rPr lang="es-ES" sz="1400" dirty="0" smtClean="0"/>
                        <a:t> SAR</a:t>
                      </a:r>
                    </a:p>
                    <a:p>
                      <a:r>
                        <a:rPr lang="es-ES" sz="1400" dirty="0" err="1" smtClean="0"/>
                        <a:t>Pharmacophore</a:t>
                      </a:r>
                      <a:endParaRPr lang="es-ES" sz="1400" dirty="0" smtClean="0"/>
                    </a:p>
                    <a:p>
                      <a:r>
                        <a:rPr lang="es-ES" sz="1400" dirty="0" smtClean="0"/>
                        <a:t>Molecular </a:t>
                      </a:r>
                      <a:r>
                        <a:rPr lang="es-ES" sz="1400" dirty="0" err="1" smtClean="0"/>
                        <a:t>similarity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10.30-11.30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Tema 4</a:t>
                      </a:r>
                    </a:p>
                    <a:p>
                      <a:r>
                        <a:rPr lang="es-ES" sz="1400" dirty="0" smtClean="0"/>
                        <a:t>3D-QSAR </a:t>
                      </a:r>
                      <a:r>
                        <a:rPr lang="es-ES" sz="1400" dirty="0" err="1" smtClean="0"/>
                        <a:t>techniques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Tema 5</a:t>
                      </a:r>
                    </a:p>
                    <a:p>
                      <a:r>
                        <a:rPr lang="es-ES" dirty="0" err="1" smtClean="0"/>
                        <a:t>Docking</a:t>
                      </a:r>
                      <a:endParaRPr lang="es-ES" dirty="0" smtClean="0"/>
                    </a:p>
                    <a:p>
                      <a:r>
                        <a:rPr lang="es-ES" sz="1400" dirty="0" err="1" smtClean="0"/>
                        <a:t>Ligand</a:t>
                      </a:r>
                      <a:r>
                        <a:rPr lang="es-ES" sz="1400" dirty="0" smtClean="0"/>
                        <a:t>-receptor.</a:t>
                      </a:r>
                    </a:p>
                    <a:p>
                      <a:r>
                        <a:rPr lang="es-ES" sz="1400" dirty="0" smtClean="0"/>
                        <a:t>Virtual </a:t>
                      </a:r>
                      <a:r>
                        <a:rPr lang="es-ES" sz="1400" dirty="0" err="1" smtClean="0"/>
                        <a:t>screening.Polypharmacology</a:t>
                      </a:r>
                      <a:endParaRPr lang="es-ES" sz="1400" dirty="0" smtClean="0"/>
                    </a:p>
                    <a:p>
                      <a:r>
                        <a:rPr lang="es-ES" sz="1400" dirty="0" err="1" smtClean="0"/>
                        <a:t>Protein-protein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docking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Tema 6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smtClean="0"/>
                        <a:t>Molecular Dynamics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err="1" smtClean="0"/>
                        <a:t>Force-fields</a:t>
                      </a:r>
                      <a:endParaRPr lang="es-ES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smtClean="0"/>
                        <a:t>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err="1" smtClean="0"/>
                        <a:t>Energy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minimization</a:t>
                      </a:r>
                      <a:endParaRPr lang="es-ES" sz="1400" dirty="0" smtClean="0"/>
                    </a:p>
                    <a:p>
                      <a:r>
                        <a:rPr lang="es-ES" dirty="0" smtClean="0"/>
                        <a:t> 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11.30-12.30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Comp. </a:t>
                      </a:r>
                      <a:r>
                        <a:rPr lang="es-ES" dirty="0" err="1" smtClean="0"/>
                        <a:t>Lab</a:t>
                      </a:r>
                      <a:endParaRPr lang="es-ES" dirty="0" smtClean="0"/>
                    </a:p>
                    <a:p>
                      <a:r>
                        <a:rPr lang="es-ES" sz="1400" dirty="0" smtClean="0"/>
                        <a:t>3D-QSAR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Comp. </a:t>
                      </a:r>
                      <a:r>
                        <a:rPr lang="es-ES" dirty="0" err="1" smtClean="0"/>
                        <a:t>Lab</a:t>
                      </a:r>
                      <a:endParaRPr lang="es-E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/>
                        <a:t>Cluspro</a:t>
                      </a:r>
                      <a:endParaRPr lang="es-E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/>
                        <a:t>Haddock</a:t>
                      </a: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Comp. </a:t>
                      </a:r>
                      <a:r>
                        <a:rPr lang="es-ES" dirty="0" err="1" smtClean="0"/>
                        <a:t>Lab</a:t>
                      </a:r>
                      <a:endParaRPr lang="es-E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/>
                        <a:t>Parametrize</a:t>
                      </a:r>
                      <a:r>
                        <a:rPr lang="es-ES" sz="1400" dirty="0" smtClean="0"/>
                        <a:t> a </a:t>
                      </a:r>
                      <a:r>
                        <a:rPr lang="es-ES" sz="1400" dirty="0" err="1" smtClean="0"/>
                        <a:t>small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compound</a:t>
                      </a:r>
                      <a:endParaRPr lang="es-E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/>
                        <a:t>Conformational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exploration</a:t>
                      </a:r>
                      <a:endParaRPr lang="es-E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13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03216"/>
              </p:ext>
            </p:extLst>
          </p:nvPr>
        </p:nvGraphicFramePr>
        <p:xfrm>
          <a:off x="1066617" y="588470"/>
          <a:ext cx="6096000" cy="3845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5-June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6-June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7-June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  9.30-10.30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Tema</a:t>
                      </a:r>
                      <a:r>
                        <a:rPr lang="es-ES" baseline="0" dirty="0" smtClean="0"/>
                        <a:t> 6</a:t>
                      </a:r>
                    </a:p>
                    <a:p>
                      <a:r>
                        <a:rPr lang="es-ES" baseline="0" dirty="0" smtClean="0"/>
                        <a:t>Molecular </a:t>
                      </a:r>
                      <a:r>
                        <a:rPr lang="es-ES" sz="1800" baseline="0" dirty="0" smtClean="0"/>
                        <a:t>Dynamics</a:t>
                      </a:r>
                    </a:p>
                    <a:p>
                      <a:r>
                        <a:rPr lang="es-ES" sz="1400" baseline="0" dirty="0" smtClean="0"/>
                        <a:t>Fundamentals</a:t>
                      </a:r>
                    </a:p>
                    <a:p>
                      <a:r>
                        <a:rPr lang="es-ES" sz="1400" baseline="0" dirty="0" err="1" smtClean="0"/>
                        <a:t>Setup</a:t>
                      </a:r>
                      <a:r>
                        <a:rPr lang="es-ES" sz="1400" baseline="0" dirty="0" smtClean="0"/>
                        <a:t> of </a:t>
                      </a:r>
                      <a:r>
                        <a:rPr lang="es-ES" sz="1400" baseline="0" dirty="0" err="1" smtClean="0"/>
                        <a:t>the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simulation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system</a:t>
                      </a:r>
                      <a:endParaRPr lang="es-E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10.30-11.30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aseline="0" dirty="0" err="1" smtClean="0"/>
                        <a:t>Preparation</a:t>
                      </a:r>
                      <a:r>
                        <a:rPr lang="es-ES" sz="1400" baseline="0" dirty="0" smtClean="0"/>
                        <a:t> of </a:t>
                      </a:r>
                      <a:r>
                        <a:rPr lang="es-ES" sz="1400" baseline="0" dirty="0" err="1" smtClean="0"/>
                        <a:t>simulation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conditions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Tema 6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smtClean="0"/>
                        <a:t>Molecular Dynamics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aseline="0" dirty="0" err="1" smtClean="0"/>
                        <a:t>Analysis</a:t>
                      </a:r>
                      <a:r>
                        <a:rPr lang="es-ES" sz="1400" baseline="0" dirty="0" smtClean="0"/>
                        <a:t> of </a:t>
                      </a:r>
                      <a:r>
                        <a:rPr lang="es-ES" sz="1400" baseline="0" dirty="0" err="1" smtClean="0"/>
                        <a:t>trajectories</a:t>
                      </a: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Tema 7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aseline="0" dirty="0" err="1" smtClean="0"/>
                        <a:t>Advanced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Techniques</a:t>
                      </a:r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11.30-12.30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Comp. </a:t>
                      </a:r>
                      <a:r>
                        <a:rPr lang="es-ES" dirty="0" err="1" smtClean="0"/>
                        <a:t>Lab</a:t>
                      </a:r>
                      <a:endParaRPr lang="es-E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/>
                        <a:t>Setup</a:t>
                      </a:r>
                      <a:r>
                        <a:rPr lang="es-ES" sz="1400" dirty="0" smtClean="0"/>
                        <a:t> of a 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Comp. </a:t>
                      </a:r>
                      <a:r>
                        <a:rPr lang="es-ES" dirty="0" err="1" smtClean="0"/>
                        <a:t>Lab</a:t>
                      </a:r>
                      <a:endParaRPr lang="es-E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/>
                        <a:t>Analysis</a:t>
                      </a:r>
                      <a:r>
                        <a:rPr lang="es-ES" sz="1400" dirty="0" smtClean="0"/>
                        <a:t> 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Comp. </a:t>
                      </a:r>
                      <a:r>
                        <a:rPr lang="es-ES" dirty="0" err="1" smtClean="0"/>
                        <a:t>Lab</a:t>
                      </a:r>
                      <a:endParaRPr lang="es-ES" dirty="0" smtClean="0"/>
                    </a:p>
                    <a:p>
                      <a:r>
                        <a:rPr lang="es-ES" sz="1400" dirty="0" err="1" smtClean="0"/>
                        <a:t>Analysis</a:t>
                      </a:r>
                      <a:r>
                        <a:rPr lang="es-ES" sz="1400" dirty="0" smtClean="0"/>
                        <a:t> MD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130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210</Words>
  <Application>Microsoft Macintosh PowerPoint</Application>
  <PresentationFormat>Presentación en pantalla (4:3)</PresentationFormat>
  <Paragraphs>85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fjluque</dc:creator>
  <cp:lastModifiedBy>fjluque</cp:lastModifiedBy>
  <cp:revision>3</cp:revision>
  <dcterms:created xsi:type="dcterms:W3CDTF">2017-03-20T06:31:18Z</dcterms:created>
  <dcterms:modified xsi:type="dcterms:W3CDTF">2017-03-20T06:56:55Z</dcterms:modified>
</cp:coreProperties>
</file>